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8" r:id="rId4"/>
    <p:sldId id="261" r:id="rId5"/>
    <p:sldId id="257" r:id="rId6"/>
    <p:sldId id="263" r:id="rId7"/>
    <p:sldId id="262" r:id="rId8"/>
    <p:sldId id="260" r:id="rId9"/>
    <p:sldId id="271" r:id="rId10"/>
    <p:sldId id="259" r:id="rId11"/>
    <p:sldId id="274" r:id="rId12"/>
    <p:sldId id="275" r:id="rId13"/>
    <p:sldId id="265" r:id="rId14"/>
    <p:sldId id="267" r:id="rId15"/>
    <p:sldId id="283" r:id="rId16"/>
    <p:sldId id="282" r:id="rId17"/>
    <p:sldId id="269" r:id="rId18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15-Aug-23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David Hubel’s Eye, Brain and Vision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B2734C-C554-1F43-86F3-DA5EA4A1A826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cores vistas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real?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2734C-C554-1F43-86F3-DA5EA4A1A8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4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1_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15-Aug-23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csearch.creativecommons.org/photos/bf5f196b-a13a-4d15-bee6-199358eb37f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1-imagens-e-matrizes/atividade2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insper.github.io/robotica-computacional/modulos/01-imagens-e-matrizes/atividade1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1-imagens-e-matrizes/atividade5/" TargetMode="External"/><Relationship Id="rId5" Type="http://schemas.openxmlformats.org/officeDocument/2006/relationships/hyperlink" Target="https://insper.github.io/robotica-computacional/modulos/01-imagens-e-matrizes/atividade4/" TargetMode="External"/><Relationship Id="rId4" Type="http://schemas.openxmlformats.org/officeDocument/2006/relationships/hyperlink" Target="https://insper.github.io/robotica-computacional/modulos/01-imagens-e-matrizes/atividade3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pjreddie.com/darknet/yolov3/" TargetMode="External"/><Relationship Id="rId7" Type="http://schemas.openxmlformats.org/officeDocument/2006/relationships/hyperlink" Target="https://80.lv/articles/this-neural-network-creates-3d-scenes-from-2d-images/" TargetMode="External"/><Relationship Id="rId2" Type="http://schemas.openxmlformats.org/officeDocument/2006/relationships/hyperlink" Target="https://youtu.be/FQVS_0Bja6o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arpathy/neuraltalk2" TargetMode="External"/><Relationship Id="rId5" Type="http://schemas.openxmlformats.org/officeDocument/2006/relationships/hyperlink" Target="https://vimeo.com/146492001" TargetMode="External"/><Relationship Id="rId4" Type="http://schemas.openxmlformats.org/officeDocument/2006/relationships/hyperlink" Target="https://youtu.be/h-PlslPNae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sikofnv.com/try-these-3-fun-tests-to-find-your-visual-blind-spo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blindness.com/coblis-color-blindness-simulato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Processamento de Imagens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t>Qual a diferença…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23660" y="3539629"/>
            <a:ext cx="5044440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4191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u="sng">
                <a:hlinkClick r:id="rId3" tooltip="https://ccsearch.creativecommons.org/photos/bf5f196b-a13a-4d15-bee6-199358eb37f7"/>
              </a:rPr>
              <a:t>Fonte: https://ccsearch.creativecommons.org/photos/bf5f196b-a13a-4d15-bee6-199358eb37f7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8200" y="1790482"/>
            <a:ext cx="5061536" cy="3649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27955" y="1926581"/>
            <a:ext cx="5440145" cy="2961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728663" y="986657"/>
            <a:ext cx="110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t>Em termos de luz entre uma laranja e a imagem de uma laranja?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Canais da Imagem</a:t>
            </a:r>
            <a:endParaRPr/>
          </a:p>
        </p:txBody>
      </p:sp>
      <p:sp>
        <p:nvSpPr>
          <p:cNvPr id="2055" name="Text Placeholder 2">
            <a:extLst>
              <a:ext uri="{FF2B5EF4-FFF2-40B4-BE49-F238E27FC236}">
                <a16:creationId xmlns:a16="http://schemas.microsoft.com/office/drawing/2014/main" id="{258CD5D4-DCEB-DAF7-4D12-0A968E101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| Digital image representation. (A) Logical image with values 1 for white and 0 for black; (B) Grayscale image in the 24-bits depth format (values ranging from 0 to 255); (C) Color image on the RGB color space where each matrix is a 24-bits depth image, one for each color layer.">
            <a:extLst>
              <a:ext uri="{FF2B5EF4-FFF2-40B4-BE49-F238E27FC236}">
                <a16:creationId xmlns:a16="http://schemas.microsoft.com/office/drawing/2014/main" id="{1C2AD3EF-AEA2-B3F2-7EB1-D5B0E059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6948" y="1360023"/>
            <a:ext cx="6198103" cy="53959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RGB</a:t>
            </a:r>
            <a:endParaRPr dirty="0"/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3654A681-7F99-2D4A-B5FC-B6FB4420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9923" y="1485900"/>
            <a:ext cx="8998856" cy="4724399"/>
          </a:xfrm>
          <a:prstGeom prst="rect">
            <a:avLst/>
          </a:prstGeom>
          <a:noFill/>
        </p:spPr>
      </p:pic>
      <p:sp>
        <p:nvSpPr>
          <p:cNvPr id="2060" name="Text Placeholder 3">
            <a:extLst>
              <a:ext uri="{FF2B5EF4-FFF2-40B4-BE49-F238E27FC236}">
                <a16:creationId xmlns:a16="http://schemas.microsoft.com/office/drawing/2014/main" id="{F2957620-2D98-3A88-ECD2-1A043E55FC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0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Imagem 11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2"/>
          <a:srcRect l="7763" t="6509" r="7212" b="6611"/>
          <a:stretch/>
        </p:blipFill>
        <p:spPr bwMode="auto">
          <a:xfrm>
            <a:off x="8802208" y="871752"/>
            <a:ext cx="3119923" cy="3188044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"/>
          <p:cNvPicPr>
            <a:picLocks noChangeAspect="1"/>
          </p:cNvPicPr>
          <p:nvPr/>
        </p:nvPicPr>
        <p:blipFill>
          <a:blip r:embed="rId3"/>
          <a:srcRect l="8224" t="7804" r="6908" b="7402"/>
          <a:stretch/>
        </p:blipFill>
        <p:spPr bwMode="auto">
          <a:xfrm>
            <a:off x="6182496" y="3672745"/>
            <a:ext cx="3188042" cy="31852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988738" cy="180000"/>
          </a:xfrm>
        </p:spPr>
        <p:txBody>
          <a:bodyPr/>
          <a:lstStyle/>
          <a:p>
            <a:pPr>
              <a:defRPr/>
            </a:pPr>
            <a:r>
              <a:rPr lang="pt-BR"/>
              <a:t>Qual é cada canal?</a:t>
            </a:r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13</a:t>
            </a:fld>
            <a:endParaRPr lang="en-US"/>
          </a:p>
        </p:txBody>
      </p:sp>
      <p:pic>
        <p:nvPicPr>
          <p:cNvPr id="6" name="Imagem 5" descr="Ovo em cima&#10;&#10;Descrição gerada automaticamente com confiança média"/>
          <p:cNvPicPr>
            <a:picLocks noChangeAspect="1"/>
          </p:cNvPicPr>
          <p:nvPr/>
        </p:nvPicPr>
        <p:blipFill>
          <a:blip r:embed="rId4">
            <a:alphaModFix/>
          </a:blip>
          <a:srcRect l="6909" t="6263" r="6182" b="6808"/>
          <a:stretch/>
        </p:blipFill>
        <p:spPr bwMode="auto">
          <a:xfrm>
            <a:off x="89937" y="3014445"/>
            <a:ext cx="3184603" cy="3185255"/>
          </a:xfrm>
          <a:prstGeom prst="rect">
            <a:avLst/>
          </a:prstGeom>
        </p:spPr>
      </p:pic>
      <p:pic>
        <p:nvPicPr>
          <p:cNvPr id="8" name="Imagem 7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5"/>
          <a:srcRect l="7613" t="6998" r="6228" b="6497"/>
          <a:stretch/>
        </p:blipFill>
        <p:spPr bwMode="auto">
          <a:xfrm>
            <a:off x="3274540" y="1448525"/>
            <a:ext cx="3076833" cy="3089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HSV</a:t>
            </a:r>
            <a:endParaRPr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A41DD34-1A92-A71E-C844-E5BFAEF17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95600" y="1400176"/>
            <a:ext cx="7200800" cy="5409737"/>
          </a:xfrm>
          <a:prstGeom prst="rect">
            <a:avLst/>
          </a:prstGeom>
          <a:noFill/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8FD4492-2492-2439-5E0C-07B5C209BEF1}"/>
              </a:ext>
            </a:extLst>
          </p:cNvPr>
          <p:cNvSpPr txBox="1"/>
          <p:nvPr/>
        </p:nvSpPr>
        <p:spPr>
          <a:xfrm>
            <a:off x="6286501" y="54249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https://www.specim.com/technology/hyperspectral-vs-multispectral-cameras/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388FD-0378-EBD0-6C37-0DA007E5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Câmeras </a:t>
            </a:r>
            <a:r>
              <a:rPr lang="pt-BR" b="1" i="0" dirty="0" err="1">
                <a:effectLst/>
              </a:rPr>
              <a:t>Multi</a:t>
            </a:r>
            <a:r>
              <a:rPr lang="pt-BR" b="1" i="0" dirty="0">
                <a:effectLst/>
              </a:rPr>
              <a:t>/</a:t>
            </a:r>
            <a:r>
              <a:rPr lang="pt-BR" b="1" i="0" dirty="0" err="1">
                <a:effectLst/>
              </a:rPr>
              <a:t>Hiperespectrais</a:t>
            </a:r>
            <a:endParaRPr lang="pt-BR" dirty="0"/>
          </a:p>
        </p:txBody>
      </p:sp>
      <p:sp>
        <p:nvSpPr>
          <p:cNvPr id="1043" name="Text Placeholder 2">
            <a:extLst>
              <a:ext uri="{FF2B5EF4-FFF2-40B4-BE49-F238E27FC236}">
                <a16:creationId xmlns:a16="http://schemas.microsoft.com/office/drawing/2014/main" id="{ADC10888-9B19-DD7E-2DBB-4CF178655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59EF1094-0841-D105-CD0B-A4A998227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Câmeras</a:t>
            </a:r>
            <a:r>
              <a:rPr lang="pt-BR" b="0" i="0" dirty="0">
                <a:effectLst/>
              </a:rPr>
              <a:t> </a:t>
            </a:r>
            <a:r>
              <a:rPr lang="pt-BR" b="1" i="0" dirty="0" err="1">
                <a:effectLst/>
              </a:rPr>
              <a:t>Multi-espectral</a:t>
            </a:r>
            <a:r>
              <a:rPr lang="pt-BR" b="0" i="0" dirty="0">
                <a:effectLst/>
              </a:rPr>
              <a:t> capturam imagens em </a:t>
            </a:r>
            <a:r>
              <a:rPr lang="pt-BR" i="0" dirty="0">
                <a:effectLst/>
              </a:rPr>
              <a:t>múltiplas bandas</a:t>
            </a:r>
            <a:r>
              <a:rPr lang="pt-BR" b="0" i="0" dirty="0">
                <a:effectLst/>
              </a:rPr>
              <a:t> do espectro eletromagnético, mesmo fora do visível.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Câmeras</a:t>
            </a:r>
            <a:r>
              <a:rPr lang="pt-BR" b="0" i="0" dirty="0">
                <a:effectLst/>
              </a:rPr>
              <a:t> </a:t>
            </a:r>
            <a:r>
              <a:rPr lang="pt-BR" b="1" i="0" dirty="0" err="1">
                <a:effectLst/>
              </a:rPr>
              <a:t>Hiperespectral</a:t>
            </a:r>
            <a:r>
              <a:rPr lang="pt-BR" b="0" i="0" dirty="0">
                <a:effectLst/>
              </a:rPr>
              <a:t> capturam imagens em </a:t>
            </a:r>
            <a:r>
              <a:rPr lang="pt-BR" i="0" dirty="0">
                <a:effectLst/>
              </a:rPr>
              <a:t>centenas de bandas continuas</a:t>
            </a:r>
            <a:r>
              <a:rPr lang="pt-BR" b="0" i="0" dirty="0">
                <a:effectLst/>
              </a:rPr>
              <a:t> do espectro.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Aplicações: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Agricultura</a:t>
            </a:r>
            <a:r>
              <a:rPr lang="pt-BR" dirty="0"/>
              <a:t>: monitoramento da saúde das plantas.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Sensoriamento remoto</a:t>
            </a:r>
            <a:r>
              <a:rPr lang="pt-BR" dirty="0"/>
              <a:t>: análise da composição mineral da Terra.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Medicina</a:t>
            </a:r>
            <a:r>
              <a:rPr lang="pt-BR" dirty="0"/>
              <a:t>: detecção de doenças através da análise da pele.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Segurança</a:t>
            </a:r>
            <a:r>
              <a:rPr lang="pt-BR" dirty="0"/>
              <a:t>: detecção de materiais específicos.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b="0" i="0" dirty="0">
              <a:effectLst/>
            </a:endParaRPr>
          </a:p>
          <a:p>
            <a:pPr>
              <a:spcAft>
                <a:spcPts val="600"/>
              </a:spcAft>
            </a:pPr>
            <a:endParaRPr lang="pt-BR" b="0" i="0" dirty="0">
              <a:effectLst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28" name="Picture 4" descr="Hyperspectral vs multispectral cameras: understanding ...">
            <a:extLst>
              <a:ext uri="{FF2B5EF4-FFF2-40B4-BE49-F238E27FC236}">
                <a16:creationId xmlns:a16="http://schemas.microsoft.com/office/drawing/2014/main" id="{3C48A569-BAD9-9C6F-2038-D4EBE59C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1" y="2073737"/>
            <a:ext cx="5295899" cy="34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FABC38-A7F8-77F7-58EA-DED388EF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49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Atividades Modulo 1</a:t>
            </a:r>
          </a:p>
        </p:txBody>
      </p:sp>
      <p:sp>
        <p:nvSpPr>
          <p:cNvPr id="1820912569" name="Text Placeholder 2">
            <a:extLst>
              <a:ext uri="{FF2B5EF4-FFF2-40B4-BE49-F238E27FC236}">
                <a16:creationId xmlns:a16="http://schemas.microsoft.com/office/drawing/2014/main" id="{253BA4F0-D5B6-93CB-A744-7C1A73007F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2"/>
              </a:rPr>
              <a:t>Atividade 01 - Leitura de imagens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3"/>
              </a:rPr>
              <a:t>Atividade 02 - Percorrendo a imagem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4"/>
              </a:rPr>
              <a:t>Atividade 03 - Cookbook de Numpy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5"/>
              </a:rPr>
              <a:t>Atividade 04 - Segmentação de imagens por cor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6"/>
              </a:rPr>
              <a:t>Atividade 05 - Classes em Python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defRPr/>
            </a:pPr>
            <a:endParaRPr lang="pt-BR">
              <a:latin typeface="Verdana"/>
              <a:ea typeface="Verdana"/>
            </a:endParaRPr>
          </a:p>
        </p:txBody>
      </p:sp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9E4193B8-A5A4-C0AD-7EE8-06FA15FF8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710" y="1476376"/>
            <a:ext cx="3761481" cy="4676775"/>
          </a:xfrm>
          <a:prstGeom prst="rect">
            <a:avLst/>
          </a:prstGeom>
          <a:noFill/>
        </p:spPr>
      </p:pic>
      <p:sp>
        <p:nvSpPr>
          <p:cNvPr id="1820912559" name="Slide Number Placeholder 5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Estado da arte?</a:t>
            </a:r>
            <a:endParaRPr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04A48C-5C48-E946-2DC7-28EAC9E2C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err="1"/>
              <a:t>Detecção</a:t>
            </a:r>
            <a:r>
              <a:rPr lang="pt-BR" sz="1500"/>
              <a:t> de </a:t>
            </a:r>
            <a:r>
              <a:rPr lang="pt-BR" sz="1500" err="1"/>
              <a:t>objetos</a:t>
            </a:r>
            <a:r>
              <a:rPr lang="pt-BR" sz="1500"/>
              <a:t> com Transformers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2" tooltip="https://youtu.be/FQVS_0Bja6o"/>
              </a:rPr>
              <a:t>https://youtu.be/FQVS_0Bja6o</a:t>
            </a:r>
            <a:endParaRPr lang="pt-BR" sz="1500"/>
          </a:p>
          <a:p>
            <a:pPr marL="457200" lvl="1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/>
              <a:t>YOLO: você </a:t>
            </a:r>
            <a:r>
              <a:rPr lang="pt-BR" sz="1500" err="1"/>
              <a:t>pode</a:t>
            </a:r>
            <a:r>
              <a:rPr lang="pt-BR" sz="1500"/>
              <a:t> </a:t>
            </a:r>
            <a:r>
              <a:rPr lang="pt-BR" sz="1500" err="1"/>
              <a:t>rodar</a:t>
            </a:r>
            <a:r>
              <a:rPr lang="pt-BR" sz="1500"/>
              <a:t> </a:t>
            </a:r>
            <a:r>
              <a:rPr lang="pt-BR" sz="1500" err="1"/>
              <a:t>na</a:t>
            </a:r>
            <a:r>
              <a:rPr lang="pt-BR" sz="1500"/>
              <a:t> </a:t>
            </a:r>
            <a:r>
              <a:rPr lang="pt-BR" sz="1500" err="1"/>
              <a:t>sua</a:t>
            </a:r>
            <a:r>
              <a:rPr lang="pt-BR" sz="1500"/>
              <a:t> </a:t>
            </a:r>
            <a:r>
              <a:rPr lang="pt-BR" sz="1500" err="1"/>
              <a:t>máquina</a:t>
            </a:r>
            <a:endParaRPr lang="pt-BR" sz="1500"/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3" tooltip="https://pjreddie.com/darknet/yolov3/"/>
              </a:rPr>
              <a:t>https://pjreddie.com/darknet/yolov3/</a:t>
            </a:r>
            <a:endParaRPr lang="pt-BR" sz="1500"/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4" tooltip="https://youtu.be/h-PlslPNaeI"/>
              </a:rPr>
              <a:t>https://youtu.be/h-PlslPNaeI</a:t>
            </a:r>
            <a:r>
              <a:rPr lang="pt-BR" sz="1500"/>
              <a:t> (v5)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err="1"/>
              <a:t>NeuralTalk</a:t>
            </a:r>
            <a:r>
              <a:rPr lang="pt-BR" sz="1500"/>
              <a:t> – </a:t>
            </a:r>
            <a:r>
              <a:rPr lang="pt-BR" sz="1500" err="1"/>
              <a:t>descreve</a:t>
            </a:r>
            <a:r>
              <a:rPr lang="pt-BR" sz="1500"/>
              <a:t> o que é visto </a:t>
            </a:r>
            <a:r>
              <a:rPr lang="pt-BR" sz="1500" err="1"/>
              <a:t>em</a:t>
            </a:r>
            <a:r>
              <a:rPr lang="pt-BR" sz="1500"/>
              <a:t> imagens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5" tooltip="https://vimeo.com/146492001"/>
              </a:rPr>
              <a:t>https://vimeo.com/146492001</a:t>
            </a:r>
            <a:endParaRPr lang="pt-BR" sz="1500"/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6" tooltip="https://github.com/karpathy/neuraltalk2"/>
              </a:rPr>
              <a:t>https://github.com/karpathy/neuraltalk2</a:t>
            </a: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err="1"/>
              <a:t>Geração</a:t>
            </a:r>
            <a:r>
              <a:rPr lang="pt-BR" sz="1500"/>
              <a:t> de </a:t>
            </a:r>
            <a:r>
              <a:rPr lang="pt-BR" sz="1500" err="1"/>
              <a:t>cenários</a:t>
            </a:r>
            <a:r>
              <a:rPr lang="pt-BR" sz="1500"/>
              <a:t> 3D a partir de </a:t>
            </a:r>
            <a:r>
              <a:rPr lang="pt-BR" sz="1500" err="1"/>
              <a:t>fotos</a:t>
            </a:r>
            <a:r>
              <a:rPr lang="pt-BR" sz="1500"/>
              <a:t>: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7" tooltip="https://80.lv/articles/this-neural-network-creates-3d-scenes-from-2d-images/"/>
              </a:rPr>
              <a:t>https://80.lv/articles/this-neural-network-creates-3d-scenes-from-2d-images/</a:t>
            </a:r>
            <a:endParaRPr lang="pt-BR" sz="1500"/>
          </a:p>
          <a:p>
            <a:pPr marL="457200" lvl="1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</p:txBody>
      </p:sp>
      <p:pic>
        <p:nvPicPr>
          <p:cNvPr id="4" name="Picture 3" descr="Rua de uma cidade&#10;&#10;Descrição gerada automaticamente"/>
          <p:cNvPicPr>
            <a:picLocks noChangeAspect="1"/>
          </p:cNvPicPr>
          <p:nvPr/>
        </p:nvPicPr>
        <p:blipFill rotWithShape="1">
          <a:blip r:embed="rId8"/>
          <a:srcRect r="21866" b="1"/>
          <a:stretch/>
        </p:blipFill>
        <p:spPr bwMode="auto">
          <a:xfrm>
            <a:off x="6286501" y="1476376"/>
            <a:ext cx="5295899" cy="4676775"/>
          </a:xfrm>
          <a:prstGeom prst="rect">
            <a:avLst/>
          </a:prstGeom>
          <a:noFill/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Luz e Visão Biológica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>
                <a:latin typeface="Verdana"/>
                <a:ea typeface="Verdana"/>
                <a:cs typeface="Verdana"/>
              </a:rPr>
              <a:t>Visão - partes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3433848" y="1485900"/>
            <a:ext cx="5591006" cy="472439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pt-BR" sz="1200" b="1">
                <a:solidFill>
                  <a:srgbClr val="BCBEC0"/>
                </a:solidFill>
                <a:latin typeface="Verdana"/>
                <a:ea typeface="Verdana"/>
              </a:rPr>
              <a:t>Fonte: http://www.cvrl.org/frcophth/FRCO%20Fundamental%20optics%20Rod%20cone%20vision.pdf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F417F35-3D42-B263-0CAA-86F553BE8204}"/>
              </a:ext>
            </a:extLst>
          </p:cNvPr>
          <p:cNvSpPr txBox="1"/>
          <p:nvPr/>
        </p:nvSpPr>
        <p:spPr bwMode="auto">
          <a:xfrm>
            <a:off x="2952987" y="6624198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200" dirty="0"/>
              <a:t>Fonte: http://www.cvrl.org/frcophth/FRCO%20Fundamental%20optics%20Rod%20cone%20vision.pdf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C9DE9B-7328-F538-1C01-427231BBCF33}"/>
              </a:ext>
            </a:extLst>
          </p:cNvPr>
          <p:cNvSpPr txBox="1"/>
          <p:nvPr/>
        </p:nvSpPr>
        <p:spPr>
          <a:xfrm>
            <a:off x="4815015" y="90594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Parte branca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8AC37A4-88FA-64C5-03D3-F2E7D14269C8}"/>
              </a:ext>
            </a:extLst>
          </p:cNvPr>
          <p:cNvCxnSpPr>
            <a:stCxn id="7" idx="2"/>
          </p:cNvCxnSpPr>
          <p:nvPr/>
        </p:nvCxnSpPr>
        <p:spPr>
          <a:xfrm flipH="1">
            <a:off x="5035551" y="1275279"/>
            <a:ext cx="499544" cy="56954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06D8B1-F6BC-72C8-DF2F-9C6114CA62C4}"/>
              </a:ext>
            </a:extLst>
          </p:cNvPr>
          <p:cNvSpPr txBox="1"/>
          <p:nvPr/>
        </p:nvSpPr>
        <p:spPr bwMode="auto">
          <a:xfrm>
            <a:off x="1847528" y="256490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Superfície frontal clara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C09817D-D38F-58F3-3173-4C21E8AF0D34}"/>
              </a:ext>
            </a:extLst>
          </p:cNvPr>
          <p:cNvCxnSpPr>
            <a:stCxn id="10" idx="3"/>
          </p:cNvCxnSpPr>
          <p:nvPr/>
        </p:nvCxnSpPr>
        <p:spPr>
          <a:xfrm>
            <a:off x="3287688" y="2888070"/>
            <a:ext cx="288032" cy="10888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1B3CFA-78C5-D81E-F8B5-9EBFC1AC9455}"/>
              </a:ext>
            </a:extLst>
          </p:cNvPr>
          <p:cNvSpPr txBox="1"/>
          <p:nvPr/>
        </p:nvSpPr>
        <p:spPr bwMode="auto">
          <a:xfrm>
            <a:off x="1228379" y="4131367"/>
            <a:ext cx="174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Parte colorida; diafragma  de uma câmera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D708698-1DAF-8872-8E87-DB20BBA8FCF9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2972877" y="4593032"/>
            <a:ext cx="746859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96549B-70EB-EDB5-174A-455BFD7C6630}"/>
              </a:ext>
            </a:extLst>
          </p:cNvPr>
          <p:cNvSpPr txBox="1"/>
          <p:nvPr/>
        </p:nvSpPr>
        <p:spPr bwMode="auto">
          <a:xfrm>
            <a:off x="2468821" y="570761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Lente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D9C9FE7-AAAB-511D-5ABB-214339B79B71}"/>
              </a:ext>
            </a:extLst>
          </p:cNvPr>
          <p:cNvCxnSpPr>
            <a:stCxn id="19" idx="3"/>
          </p:cNvCxnSpPr>
          <p:nvPr/>
        </p:nvCxnSpPr>
        <p:spPr>
          <a:xfrm flipV="1">
            <a:off x="3188901" y="5589240"/>
            <a:ext cx="530835" cy="30304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CD208EB-7BBF-A7BD-2B7D-AB8E050580ED}"/>
              </a:ext>
            </a:extLst>
          </p:cNvPr>
          <p:cNvSpPr txBox="1"/>
          <p:nvPr/>
        </p:nvSpPr>
        <p:spPr bwMode="auto">
          <a:xfrm>
            <a:off x="6892934" y="1090613"/>
            <a:ext cx="166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Preenchimento e nutrição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3111761-1307-4CD2-EBC7-A008BFDD0956}"/>
              </a:ext>
            </a:extLst>
          </p:cNvPr>
          <p:cNvCxnSpPr/>
          <p:nvPr/>
        </p:nvCxnSpPr>
        <p:spPr>
          <a:xfrm flipH="1">
            <a:off x="6960096" y="1743077"/>
            <a:ext cx="765745" cy="114499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4510863-907D-8FFA-026C-0CCE763271F0}"/>
              </a:ext>
            </a:extLst>
          </p:cNvPr>
          <p:cNvSpPr txBox="1"/>
          <p:nvPr/>
        </p:nvSpPr>
        <p:spPr bwMode="auto">
          <a:xfrm>
            <a:off x="7003145" y="5813281"/>
            <a:ext cx="1701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pPr algn="ctr"/>
            <a:r>
              <a:rPr lang="pt-BR" dirty="0"/>
              <a:t>fotorreceptoras (cones e bastonetes)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C4800AD9-C7D8-F2DD-A325-237397D76372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6892934" y="5121057"/>
            <a:ext cx="960918" cy="692224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C4608D-7575-4844-AB39-4FF270683D61}"/>
              </a:ext>
            </a:extLst>
          </p:cNvPr>
          <p:cNvSpPr txBox="1"/>
          <p:nvPr/>
        </p:nvSpPr>
        <p:spPr bwMode="auto">
          <a:xfrm>
            <a:off x="9004494" y="3524933"/>
            <a:ext cx="170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pPr algn="ctr"/>
            <a:r>
              <a:rPr lang="pt-BR" dirty="0"/>
              <a:t>Visão Central (apenas cones)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C1075A1-A6A0-535C-6422-1DD82FB744E9}"/>
              </a:ext>
            </a:extLst>
          </p:cNvPr>
          <p:cNvCxnSpPr>
            <a:stCxn id="4" idx="3"/>
          </p:cNvCxnSpPr>
          <p:nvPr/>
        </p:nvCxnSpPr>
        <p:spPr>
          <a:xfrm flipH="1" flipV="1">
            <a:off x="8328248" y="3848099"/>
            <a:ext cx="696606" cy="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039DE3B-1800-F482-C6D2-4FF299977106}"/>
              </a:ext>
            </a:extLst>
          </p:cNvPr>
          <p:cNvSpPr txBox="1"/>
          <p:nvPr/>
        </p:nvSpPr>
        <p:spPr bwMode="auto">
          <a:xfrm>
            <a:off x="9325637" y="4797891"/>
            <a:ext cx="170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pPr algn="ctr"/>
            <a:r>
              <a:rPr lang="pt-BR" dirty="0"/>
              <a:t>“Cabo”; Ponto cego do olho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33BC6D4-E4A4-B854-702C-2867F5FAD3AE}"/>
              </a:ext>
            </a:extLst>
          </p:cNvPr>
          <p:cNvCxnSpPr>
            <a:stCxn id="35" idx="1"/>
          </p:cNvCxnSpPr>
          <p:nvPr/>
        </p:nvCxnSpPr>
        <p:spPr>
          <a:xfrm flipH="1">
            <a:off x="8904312" y="5121057"/>
            <a:ext cx="421325" cy="46818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Retina</a:t>
            </a:r>
            <a:endParaRPr/>
          </a:p>
        </p:txBody>
      </p:sp>
      <p:sp>
        <p:nvSpPr>
          <p:cNvPr id="7" name="TextBox 6"/>
          <p:cNvSpPr txBox="1"/>
          <p:nvPr/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100" b="1">
                <a:solidFill>
                  <a:srgbClr val="BCBEC0"/>
                </a:solidFill>
                <a:latin typeface="Verdana"/>
                <a:ea typeface="Verdana"/>
              </a:rPr>
              <a:t>Divertido: como encontrar seu ponto cego </a:t>
            </a:r>
            <a:r>
              <a:rPr lang="pt-BR" sz="1100" b="1" u="sng">
                <a:solidFill>
                  <a:srgbClr val="BCBEC0"/>
                </a:solidFill>
                <a:latin typeface="Verdana"/>
                <a:ea typeface="Verdana"/>
                <a:hlinkClick r:id="rId3" tooltip="https://lasikofnv.com/try-these-3-fun-tests-to-find-your-visual-blind-spot/"/>
              </a:rPr>
              <a:t>https://lasikofnv.com/try-these-3-fun-tests-to-find-your-visual-blind-spot/</a:t>
            </a:r>
            <a:endParaRPr lang="pt-BR" sz="1100" b="1">
              <a:solidFill>
                <a:srgbClr val="BCBEC0"/>
              </a:solidFill>
              <a:latin typeface="Verdana"/>
              <a:ea typeface="Verdan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endParaRPr lang="pt-BR" sz="1100" b="1">
              <a:solidFill>
                <a:srgbClr val="BCBEC0"/>
              </a:solidFill>
              <a:latin typeface="Verdana"/>
              <a:ea typeface="Verdana"/>
            </a:endParaRPr>
          </a:p>
        </p:txBody>
      </p:sp>
      <p:sp>
        <p:nvSpPr>
          <p:cNvPr id="1031" name="Content Placeholder 3">
            <a:extLst>
              <a:ext uri="{FF2B5EF4-FFF2-40B4-BE49-F238E27FC236}">
                <a16:creationId xmlns:a16="http://schemas.microsoft.com/office/drawing/2014/main" id="{14E12170-DB41-8A51-531C-D13A28A8B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Na região da Retina é onde enxergamos pela ativação de dois tipos de fotorreceptores</a:t>
            </a:r>
          </a:p>
          <a:p>
            <a:pPr marL="742950" lvl="1" indent="-285750"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Os </a:t>
            </a:r>
            <a:r>
              <a:rPr lang="pt-BR" sz="1700" b="1" dirty="0"/>
              <a:t>B</a:t>
            </a:r>
            <a:r>
              <a:rPr lang="pt-BR" sz="1700" b="1" i="0" u="none" strike="noStrike" dirty="0">
                <a:effectLst/>
              </a:rPr>
              <a:t>astonetes </a:t>
            </a:r>
            <a:r>
              <a:rPr lang="pt-BR" sz="1700" b="0" i="0" u="none" strike="noStrike" dirty="0">
                <a:effectLst/>
              </a:rPr>
              <a:t>estão amplamente distribuídos pela retina, mas estão ausentes na fóvea, eles são responsáveis pela visão em condições de baixa luminosidade.</a:t>
            </a:r>
          </a:p>
          <a:p>
            <a:pPr marL="742950" lvl="1" indent="-285750"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Os </a:t>
            </a:r>
            <a:r>
              <a:rPr lang="pt-BR" sz="1700" b="1" i="0" u="none" strike="noStrike" dirty="0">
                <a:effectLst/>
              </a:rPr>
              <a:t>Cones </a:t>
            </a:r>
            <a:r>
              <a:rPr lang="pt-BR" sz="1700" b="0" i="0" u="none" strike="noStrike" dirty="0">
                <a:effectLst/>
              </a:rPr>
              <a:t>são responsáveis pela visão colorida e detalhada em condições de boa luminosidade e eles estão concentrados na Fóvea, e é por eles que nossa visão central é tão detalhada em comparação com nossa visão periférica.</a:t>
            </a:r>
          </a:p>
          <a:p>
            <a:pPr marL="1143000" lvl="2" indent="-228600"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Existem 3 tipos de cones, que são referenciados como sensíveis a luz azul, verde ou vermelha.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1700" dirty="0"/>
          </a:p>
        </p:txBody>
      </p:sp>
      <p:pic>
        <p:nvPicPr>
          <p:cNvPr id="1026" name="Picture 2" descr="Cones e bastonetes: o que são, funções e diferenças | Lenscope">
            <a:extLst>
              <a:ext uri="{FF2B5EF4-FFF2-40B4-BE49-F238E27FC236}">
                <a16:creationId xmlns:a16="http://schemas.microsoft.com/office/drawing/2014/main" id="{EBD5E58F-773B-0511-F404-1AA44BB0AADC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1" y="2391491"/>
            <a:ext cx="5295899" cy="284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0175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Espectro de Ondas Eletromagnéticas</a:t>
            </a:r>
          </a:p>
        </p:txBody>
      </p:sp>
      <p:sp>
        <p:nvSpPr>
          <p:cNvPr id="1739061020" name="Text Placeholder 2">
            <a:extLst>
              <a:ext uri="{FF2B5EF4-FFF2-40B4-BE49-F238E27FC236}">
                <a16:creationId xmlns:a16="http://schemas.microsoft.com/office/drawing/2014/main" id="{618136AD-3919-22FF-F3AA-52B60CE02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203591795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/>
              <a:t> </a:t>
            </a:r>
          </a:p>
        </p:txBody>
      </p:sp>
      <p:sp>
        <p:nvSpPr>
          <p:cNvPr id="173906101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7CF456A6-174B-2690-3758-002C512B55E0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C5155F-D63F-2182-B005-3E3B92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20090" y="1825624"/>
            <a:ext cx="8679429" cy="4640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766191" cy="1682453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Metameria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1013791" y="5513099"/>
            <a:ext cx="922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2800" dirty="0" err="1"/>
              <a:t>Os</a:t>
            </a:r>
            <a:r>
              <a:rPr sz="2800" dirty="0"/>
              <a:t> </a:t>
            </a:r>
            <a:r>
              <a:rPr sz="2800" dirty="0" err="1"/>
              <a:t>olhos</a:t>
            </a:r>
            <a:r>
              <a:rPr sz="2800" dirty="0"/>
              <a:t> não </a:t>
            </a:r>
            <a:r>
              <a:rPr sz="2800" dirty="0" err="1"/>
              <a:t>distinguem</a:t>
            </a:r>
            <a:r>
              <a:rPr sz="2800" dirty="0"/>
              <a:t> entre “luz pura”  e 3 </a:t>
            </a:r>
            <a:r>
              <a:rPr sz="2800" dirty="0" err="1"/>
              <a:t>luzes</a:t>
            </a:r>
            <a:r>
              <a:rPr sz="2800" dirty="0"/>
              <a:t> R,G e B que </a:t>
            </a:r>
            <a:r>
              <a:rPr sz="2800" dirty="0" err="1"/>
              <a:t>ativam</a:t>
            </a:r>
            <a:r>
              <a:rPr sz="2800" dirty="0"/>
              <a:t> </a:t>
            </a:r>
            <a:r>
              <a:rPr sz="2800" dirty="0" err="1"/>
              <a:t>os</a:t>
            </a:r>
            <a:r>
              <a:rPr sz="2800" dirty="0"/>
              <a:t> </a:t>
            </a:r>
            <a:r>
              <a:rPr sz="2800" dirty="0" err="1"/>
              <a:t>receptores</a:t>
            </a:r>
            <a:r>
              <a:rPr sz="2800" dirty="0"/>
              <a:t> da </a:t>
            </a:r>
            <a:r>
              <a:rPr sz="2800" dirty="0" err="1"/>
              <a:t>mesma</a:t>
            </a:r>
            <a:r>
              <a:rPr sz="2800" dirty="0"/>
              <a:t> forma</a:t>
            </a:r>
            <a:endParaRPr dirty="0"/>
          </a:p>
        </p:txBody>
      </p:sp>
      <p:pic>
        <p:nvPicPr>
          <p:cNvPr id="7" name="Picture 2" descr="https://www.unm.edu/~toolson/human_cone_action_spectra.gif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67730" y="691528"/>
            <a:ext cx="10128600" cy="46794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92727" y="1528762"/>
            <a:ext cx="10319474" cy="3243263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3059952" cy="1744766"/>
          </a:xfrm>
        </p:spPr>
        <p:txBody>
          <a:bodyPr/>
          <a:lstStyle/>
          <a:p>
            <a:pPr>
              <a:defRPr/>
            </a:pPr>
            <a:r>
              <a:rPr lang="en-US"/>
              <a:t>Visão multiespectral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838200" y="1936461"/>
            <a:ext cx="6744064" cy="306503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8390964" y="2000922"/>
            <a:ext cx="306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/>
              <a:t>Tem 16 receptores sensíveis a diferentes comprimentos de onda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 err="1"/>
              <a:t>Ou,por</a:t>
            </a:r>
            <a:r>
              <a:rPr lang="pt-BR" dirty="0"/>
              <a:t> outro lado, veja como pessoas com deficiência cromática </a:t>
            </a:r>
            <a:r>
              <a:rPr lang="pt-BR" dirty="0" err="1"/>
              <a:t>vêem</a:t>
            </a:r>
            <a:r>
              <a:rPr lang="pt-BR" dirty="0"/>
              <a:t> o mundo:</a:t>
            </a:r>
          </a:p>
          <a:p>
            <a:pPr>
              <a:defRPr/>
            </a:pPr>
            <a:r>
              <a:rPr lang="pt-BR" u="sng" dirty="0">
                <a:hlinkClick r:id="rId3" tooltip="http://www.color-blindness.com/coblis-color-blindness-simulator/"/>
              </a:rPr>
              <a:t>http://www.color-blindness.com/coblis-color-blindness-simulator/</a:t>
            </a:r>
            <a:endParaRPr lang="pt-BR" dirty="0"/>
          </a:p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Visão Computacional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6384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211</TotalTime>
  <Words>574</Words>
  <Application>Microsoft Office PowerPoint</Application>
  <DocSecurity>0</DocSecurity>
  <PresentationFormat>Widescreen</PresentationFormat>
  <Paragraphs>90</Paragraphs>
  <Slides>17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Verdana</vt:lpstr>
      <vt:lpstr>Personalizar design</vt:lpstr>
      <vt:lpstr>Apresentação do PowerPoint</vt:lpstr>
      <vt:lpstr>Luz e Visão Biológica </vt:lpstr>
      <vt:lpstr>Visão - partes</vt:lpstr>
      <vt:lpstr>Retina</vt:lpstr>
      <vt:lpstr>Espectro de Ondas Eletromagnéticas</vt:lpstr>
      <vt:lpstr>Metameria</vt:lpstr>
      <vt:lpstr>Apresentação do PowerPoint</vt:lpstr>
      <vt:lpstr>Visão multiespectral</vt:lpstr>
      <vt:lpstr>Visão Computacional </vt:lpstr>
      <vt:lpstr>Qual a diferença…</vt:lpstr>
      <vt:lpstr>Canais da Imagem</vt:lpstr>
      <vt:lpstr>Modelo de Cor - RGB</vt:lpstr>
      <vt:lpstr>Qual é cada canal?</vt:lpstr>
      <vt:lpstr>Modelo de Cor - HSV</vt:lpstr>
      <vt:lpstr>Câmeras Multi/Hiperespectrais</vt:lpstr>
      <vt:lpstr>Atividades Modulo 1</vt:lpstr>
      <vt:lpstr>Estado da arte?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Soler</cp:lastModifiedBy>
  <cp:revision>44</cp:revision>
  <dcterms:created xsi:type="dcterms:W3CDTF">2016-04-26T11:53:07Z</dcterms:created>
  <dcterms:modified xsi:type="dcterms:W3CDTF">2023-08-15T12:42:15Z</dcterms:modified>
  <cp:category/>
  <dc:identifier/>
  <cp:contentStatus/>
  <dc:language/>
  <cp:version/>
</cp:coreProperties>
</file>